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Inconsolata"/>
      <p:regular r:id="rId20"/>
    </p:embeddedFont>
    <p:embeddedFont>
      <p:font typeface="Inconsolata"/>
      <p:regular r:id="rId21"/>
    </p:embeddedFont>
    <p:embeddedFont>
      <p:font typeface="Fira Sans"/>
      <p:regular r:id="rId22"/>
    </p:embeddedFont>
    <p:embeddedFont>
      <p:font typeface="Fira Sans"/>
      <p:regular r:id="rId23"/>
    </p:embeddedFont>
    <p:embeddedFont>
      <p:font typeface="Fira Sans"/>
      <p:regular r:id="rId24"/>
    </p:embeddedFont>
    <p:embeddedFont>
      <p:font typeface="Fira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Bitcoin Price Trends: A Data Analysis Journey (2018-2025)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Presented by Priyanka on May 5, 2025.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14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Statistical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38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Purpose: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Analyze trends and volatility quantitatively.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18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Methods: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999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Calculate rolling averages to track long-term trends.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421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Rolling means and standard deviations of prices (such as Close_7d) over different time windows (e.g., 7 days, 30 days) to analyze trends and volatility.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7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Compute rolling standard deviation to measure volatility.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652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Findings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Quality: Cleaned missing values and duplicates for reliable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Volume: Spikes in trading volume align with price volatility.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Correlations: Strong links between price components and volume.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Analyzed Bitcoin price data (2018-2025) through cleaning, exploration, and statistical methods.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Uncovered trends, correlations, and volatility patterns.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Takeaway: Bitcoin’s market is dynamic, with opportunities for informed decision-making through data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Thank You!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2779" y="560308"/>
            <a:ext cx="4570452" cy="496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 to Bitcoin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42779" y="1295400"/>
            <a:ext cx="8031242" cy="2179558"/>
          </a:xfrm>
          <a:prstGeom prst="roundRect">
            <a:avLst>
              <a:gd name="adj" fmla="val 109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201728" y="1454348"/>
            <a:ext cx="1987272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What is Bitcoin?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01728" y="1798082"/>
            <a:ext cx="7713345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Bitcoin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is a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decentralized digital currency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(also called a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cryptocurrency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 that allows people to send and receive money over the internet without the need for a bank or government.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201728" y="2402086"/>
            <a:ext cx="771334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Bitcoin transactions are recorded on a public ledger called a </a:t>
            </a:r>
            <a:pPr algn="l" indent="0" marL="0">
              <a:lnSpc>
                <a:spcPts val="2000"/>
              </a:lnSpc>
              <a:buNone/>
            </a:pPr>
            <a:r>
              <a:rPr lang="en-US" sz="1250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blockchain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which is accessible to anyone.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201728" y="2712006"/>
            <a:ext cx="771334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access and use your Bitcoin, you need a unique </a:t>
            </a:r>
            <a:pPr algn="l" indent="0" marL="0">
              <a:lnSpc>
                <a:spcPts val="2000"/>
              </a:lnSpc>
              <a:buNone/>
            </a:pPr>
            <a:r>
              <a:rPr lang="en-US" sz="1250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private key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like a secure password.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201728" y="3061692"/>
            <a:ext cx="771334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042779" y="3653790"/>
            <a:ext cx="8031242" cy="2316718"/>
          </a:xfrm>
          <a:prstGeom prst="roundRect">
            <a:avLst>
              <a:gd name="adj" fmla="val 102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050399" y="3661410"/>
            <a:ext cx="8016002" cy="4602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209348" y="3764399"/>
            <a:ext cx="368629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Launched in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10221158" y="3764399"/>
            <a:ext cx="368629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2009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6050399" y="4121706"/>
            <a:ext cx="8016002" cy="4602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209348" y="4224695"/>
            <a:ext cx="368629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Creator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10221158" y="4224695"/>
            <a:ext cx="368629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Satoshi Nakamoto 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50399" y="4582001"/>
            <a:ext cx="8016002" cy="4602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209348" y="4684990"/>
            <a:ext cx="368629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Symbol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10221158" y="4684990"/>
            <a:ext cx="368629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₿ or BTC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050399" y="5042297"/>
            <a:ext cx="8016002" cy="4602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209348" y="5145286"/>
            <a:ext cx="368629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Technology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10221158" y="5145286"/>
            <a:ext cx="368629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Blockchain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6050399" y="5502593"/>
            <a:ext cx="8016002" cy="4602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209348" y="5605582"/>
            <a:ext cx="368629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Nature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10221158" y="5605582"/>
            <a:ext cx="3686294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Decentralized</a:t>
            </a:r>
            <a:endParaRPr lang="en-US" sz="1250" dirty="0"/>
          </a:p>
        </p:txBody>
      </p:sp>
      <p:sp>
        <p:nvSpPr>
          <p:cNvPr id="26" name="Shape 23"/>
          <p:cNvSpPr/>
          <p:nvPr/>
        </p:nvSpPr>
        <p:spPr>
          <a:xfrm>
            <a:off x="6042779" y="6149340"/>
            <a:ext cx="3936206" cy="1519952"/>
          </a:xfrm>
          <a:prstGeom prst="roundRect">
            <a:avLst>
              <a:gd name="adj" fmla="val 1569"/>
            </a:avLst>
          </a:prstGeom>
          <a:solidFill>
            <a:srgbClr val="433550"/>
          </a:solidFill>
          <a:ln/>
        </p:spPr>
      </p:sp>
      <p:sp>
        <p:nvSpPr>
          <p:cNvPr id="27" name="Text 24"/>
          <p:cNvSpPr/>
          <p:nvPr/>
        </p:nvSpPr>
        <p:spPr>
          <a:xfrm>
            <a:off x="6201728" y="6308288"/>
            <a:ext cx="1987272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Why Analyze Bitcoin?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6201728" y="6652022"/>
            <a:ext cx="3618309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 volatility makes it ideal for financial analysis and insights.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6201728" y="7256026"/>
            <a:ext cx="361830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30" name="Shape 27"/>
          <p:cNvSpPr/>
          <p:nvPr/>
        </p:nvSpPr>
        <p:spPr>
          <a:xfrm>
            <a:off x="10137934" y="6149340"/>
            <a:ext cx="3936206" cy="1519952"/>
          </a:xfrm>
          <a:prstGeom prst="roundRect">
            <a:avLst>
              <a:gd name="adj" fmla="val 1569"/>
            </a:avLst>
          </a:prstGeom>
          <a:solidFill>
            <a:srgbClr val="433550"/>
          </a:solidFill>
          <a:ln/>
        </p:spPr>
      </p:sp>
      <p:sp>
        <p:nvSpPr>
          <p:cNvPr id="31" name="Text 28"/>
          <p:cNvSpPr/>
          <p:nvPr/>
        </p:nvSpPr>
        <p:spPr>
          <a:xfrm>
            <a:off x="10296882" y="6308288"/>
            <a:ext cx="1987272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Overview</a:t>
            </a:r>
            <a:endParaRPr lang="en-US" sz="1550" dirty="0"/>
          </a:p>
        </p:txBody>
      </p:sp>
      <p:sp>
        <p:nvSpPr>
          <p:cNvPr id="32" name="Text 29"/>
          <p:cNvSpPr/>
          <p:nvPr/>
        </p:nvSpPr>
        <p:spPr>
          <a:xfrm>
            <a:off x="10296882" y="6652022"/>
            <a:ext cx="3618309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Daily prices from 2018 to 2025 including Open, High, Low, Close, and Volume.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6061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Objectives of the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150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19575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4832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Load, validate, and clean the dataset for accuracy.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Exploration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38681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price distributions, correlations, and patterns.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6846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47271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762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2529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new variables to study trends and volatility.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0694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611195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147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Expected Outcome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63773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Gain clear insights into Bitcoin’s price behavior and market dynamics.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359" y="459224"/>
            <a:ext cx="4174808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Loading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4359" y="1398270"/>
            <a:ext cx="2087404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Purpose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4359" y="1826062"/>
            <a:ext cx="6528435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purpose of data loading is to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import raw data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from various sources (such as CSV files) into a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structured and usable format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(typically a DataFrame) for analysis and processing in data science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527846" y="1398270"/>
            <a:ext cx="2087404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Process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27846" y="1826062"/>
            <a:ext cx="6525697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Data Source: Understand where the data is stored: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📂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File (CSV)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527846" y="2518291"/>
            <a:ext cx="6525697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a tool/library based on the data type and environment. Common libraries: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CSV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527846" y="3234809"/>
            <a:ext cx="250483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✅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Outcome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27846" y="3714869"/>
            <a:ext cx="6525697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clean, structured DataFrame ready for further steps such as exploration, preprocessing, visualization, or modeling.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359" y="4587240"/>
            <a:ext cx="9602033" cy="32006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1729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396835" y="2253734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765334" y="2292668"/>
            <a:ext cx="148780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Remove Missing Values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765334" y="2537817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Fill missing data with most common values to maintain consistency.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7386042" y="2253734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7754541" y="229266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Eliminate Duplicates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754541" y="2537817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Removed duplicate rows to avoid redundancy.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396835" y="2946083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765334" y="298501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Convert Dates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65334" y="3230166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Transformed date strings into proper date formats for analysis.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7386042" y="2946083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7754541" y="298501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Outcome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7754541" y="3230166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Clean, reliable dataset ready for exploration and analysis.</a:t>
            </a:r>
            <a:endParaRPr lang="en-US" sz="8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3539133"/>
            <a:ext cx="10398562" cy="5883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318" y="456962"/>
            <a:ext cx="3230999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Exploration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52318" y="1054656"/>
            <a:ext cx="12270224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Examining the data's shape, descriptive statistics, and visualizing the distributions of key features like 'Open', 'High', 'Low', 'Close', and 'Volume' 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318" y="1450419"/>
            <a:ext cx="3704868" cy="14710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2318" y="3066812"/>
            <a:ext cx="13725763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8" y="3418880"/>
            <a:ext cx="6548199" cy="43536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749" y="521137"/>
            <a:ext cx="4726900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Correlation Analysis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1749" y="1584603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Correlation Table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61749" y="2069068"/>
            <a:ext cx="412765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Measures strength of relationships between price and volume.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5258276" y="1584603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Findings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258276" y="2069068"/>
            <a:ext cx="412765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Strong (~0.95) correlation among Open, High, Low, Close prices.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5258276" y="2844046"/>
            <a:ext cx="412765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854803" y="1584603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Insight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54803" y="2069068"/>
            <a:ext cx="4127659" cy="2116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Analysis of the heatmap: Observe the values in the heatmap to identify strong positive and negative correlations. For example, a value close to 1 indicates a strong positive correlation, while a value close to -1 indicates a strong negative correlation. Values close to 0 indicate a weak correlation.</a:t>
            </a:r>
            <a:endParaRPr lang="en-US" sz="14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011" y="4691777"/>
            <a:ext cx="3020378" cy="28360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8419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Lagged Price Relationships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873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255645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how past prices relate to current prices.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6873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Findings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25564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 (~0.98) correlation between today’s and yesterday’s Close prices.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937319" y="448044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Scatter plot reveals near-linear relationship.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6598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7017306" y="5737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Insight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622815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Past prices strongly predict short-term future prices.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056" y="454700"/>
            <a:ext cx="3215164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Feature Engineering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50056" y="1178004"/>
            <a:ext cx="1607582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New Features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450056" y="1507450"/>
            <a:ext cx="670833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Percentage Change: daily price change in %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50056" y="1758196"/>
            <a:ext cx="670833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If the closing price on day 1 is $10,000 and on day 2 it's $$10,000 and on day 2 it's $10,500, the percentage change is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(10500 - 10000) / 10000 = 0.05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or 5%.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0056" y="2293025"/>
            <a:ext cx="670833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7479625" y="1178004"/>
            <a:ext cx="1607582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479625" y="1507450"/>
            <a:ext cx="670833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Moving Averages: 7-day average to smooth trends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7479625" y="1828919"/>
            <a:ext cx="670833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Features help identify trends and predict movements.</a:t>
            </a:r>
            <a:endParaRPr lang="en-US" sz="10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56" y="2759154"/>
            <a:ext cx="9533096" cy="5015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2025-05-05T03:39:27Z</dcterms:created>
  <dcterms:modified xsi:type="dcterms:W3CDTF">2025-05-05T03:39:27Z</dcterms:modified>
</cp:coreProperties>
</file>